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8" r:id="rId4"/>
    <p:sldId id="257" r:id="rId5"/>
    <p:sldId id="265" r:id="rId6"/>
    <p:sldId id="266" r:id="rId7"/>
    <p:sldId id="268" r:id="rId8"/>
    <p:sldId id="267" r:id="rId9"/>
    <p:sldId id="261" r:id="rId10"/>
    <p:sldId id="274" r:id="rId11"/>
    <p:sldId id="270" r:id="rId12"/>
    <p:sldId id="273" r:id="rId13"/>
    <p:sldId id="272" r:id="rId14"/>
    <p:sldId id="260" r:id="rId15"/>
    <p:sldId id="271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1"/>
    <p:restoredTop sz="96327"/>
  </p:normalViewPr>
  <p:slideViewPr>
    <p:cSldViewPr snapToGrid="0">
      <p:cViewPr varScale="1">
        <p:scale>
          <a:sx n="120" d="100"/>
          <a:sy n="120" d="100"/>
        </p:scale>
        <p:origin x="20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7C48-3AA6-C2C2-6A62-A3B75534B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FBD394-BF81-DCED-D877-D43C65ADF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60C3D-7CB1-D7CA-6018-3D54E4F6F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8FF0-7C4E-1342-B775-2F06FF1802EE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94220-4D41-BB4F-8319-2D3C9021C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BDFB8-4811-9641-9ADA-5BAAC400D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89F-C03A-A74A-84E9-4CB5EFF99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35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CE201-4F7E-0D9D-2FC3-0778E72AF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7350C-77F9-FB25-5113-26673E04A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66BA3-61B5-9965-E809-6BDCF974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8FF0-7C4E-1342-B775-2F06FF1802EE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7B992-A547-C599-39FE-A28118B1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DE5D-5086-87EA-6D6A-2D803700A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89F-C03A-A74A-84E9-4CB5EFF99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04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0CA3FE-091F-3395-C2EE-C8239D5AB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5E537-C87B-A361-ECA5-C26968CD7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7D0D2-3B3F-99C5-B6EE-CE2397D2B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8FF0-7C4E-1342-B775-2F06FF1802EE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7FAE4-CBF5-F542-8B62-C2234B2FE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20145-B875-24D6-4143-61CAF5C1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89F-C03A-A74A-84E9-4CB5EFF99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09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91CE6-9952-0AB9-16CF-D7E32BB5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D698E-276D-F68D-F606-8A0708607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69A74-F208-9845-0D0B-ED04F4339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8FF0-7C4E-1342-B775-2F06FF1802EE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B468E-6EFA-C6C9-F9B7-B237CF12F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A7213-EECF-9E86-949C-9CF6D766C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89F-C03A-A74A-84E9-4CB5EFF99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37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DD922-79A7-8EEB-6E2C-C08C225E0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84CB9-A36C-E2CD-F822-445819C94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09357-F270-73C9-840F-5EB4C50F7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8FF0-7C4E-1342-B775-2F06FF1802EE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28FEB-0478-2DAC-9CE2-1150F881D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673C2-2071-4D87-F60D-E8F7E37E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89F-C03A-A74A-84E9-4CB5EFF99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8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FD87E-6CB9-0A24-B5B0-FCEE1B6D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02F21-A05C-2E9C-D908-3CC85D083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218C1B-B4FE-58F7-07E1-2138C061E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DED5C-DEBA-F8C1-D5EE-710A4E65B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8FF0-7C4E-1342-B775-2F06FF1802EE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0742C-D654-5B0E-BC68-755926615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8F722-18E0-C4E1-A9EF-1001BF80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89F-C03A-A74A-84E9-4CB5EFF99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1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B7F2-4C26-EE3C-BF67-EFE38B724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3C07A-52E9-31D8-1C55-E561BC6B2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040002-D6FF-EC6A-B309-34FCF98AF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3A477B-B13D-817C-1D32-560AA86A08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9F3AEE-C4E4-1825-02F5-ED3D5CE145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5C7191-F13A-4726-E944-E59293381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8FF0-7C4E-1342-B775-2F06FF1802EE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224F84-5075-63DF-0C23-7FE71A777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1F4E80-E6AC-EB34-8466-F5D5D1255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89F-C03A-A74A-84E9-4CB5EFF99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47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5E3B-CF85-7533-0152-967269B65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ADD5E-FB9D-37C6-35F8-41C2ADE7A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8FF0-7C4E-1342-B775-2F06FF1802EE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F66B5-F8CD-30F2-0B83-E2809D295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7B7F5-91F5-1C0A-B7FA-39D00BC2C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89F-C03A-A74A-84E9-4CB5EFF99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2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A34A17-E1C4-281A-7FC7-0BFEB9098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8FF0-7C4E-1342-B775-2F06FF1802EE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C9CE1-D010-7E84-67D8-BE50CCCED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B8185-EAAB-1240-9509-A6ABCD3F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89F-C03A-A74A-84E9-4CB5EFF99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50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BEA47-54B7-5D99-30A6-C625BD3E3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4864A-3611-0A95-8CE8-2A0D8A377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6E2152-9485-A118-A35F-E780E3918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E6C40-121E-C667-FBC0-D85E4CDF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8FF0-7C4E-1342-B775-2F06FF1802EE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E393E-C6ED-03D6-6A1E-7C3ACBA5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C26B0-D62D-FF7A-147F-7814905CC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89F-C03A-A74A-84E9-4CB5EFF99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81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5AD46-7E95-19C7-6E36-140DD2327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9DA922-A0ED-2D8A-9577-681BCBF33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BF807-4C2E-AC8D-D2BF-9D4A9DDFB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10EAF-C12F-BBD8-0BE0-FAFDB37C6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8FF0-7C4E-1342-B775-2F06FF1802EE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B0DA9-1068-5C73-814D-1ECFF6735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ACAEE-3F9F-28BA-F56C-ACC5E11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89F-C03A-A74A-84E9-4CB5EFF99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49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AA691F-4D9C-3C2A-2CE8-85A113405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D7158-E6ED-03FF-6688-38B0B78A7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86E20-032A-3E71-8176-E46FAEA18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418FF0-7C4E-1342-B775-2F06FF1802EE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2C9C4-5E9A-A165-A4D5-E887B0313D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6BF5B-CE69-A51F-77C6-73F28D7BC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04E89F-C03A-A74A-84E9-4CB5EFF99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87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XLtKlmtrvM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as.org.uk/discrimination-and-the-law/indirect-discrimination" TargetMode="External"/><Relationship Id="rId2" Type="http://schemas.openxmlformats.org/officeDocument/2006/relationships/hyperlink" Target="https://www.acas.org.uk/discrimination-and-the-law/direct-discrimin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cas.org.uk/discrimination-and-the-law/victimisation" TargetMode="External"/><Relationship Id="rId4" Type="http://schemas.openxmlformats.org/officeDocument/2006/relationships/hyperlink" Target="https://www.acas.org.uk/discrimination-and-the-law/harassmen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as.org.uk/improving-equality-diversity-and-inclusion/unconscious-bia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CC3924-4E47-5C57-885A-2D8FB60B4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en-GB" sz="8000">
                <a:solidFill>
                  <a:srgbClr val="FFFFFF"/>
                </a:solidFill>
              </a:rPr>
              <a:t>ANTI-HARASSMENT AT ARCHER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6F993-BF68-A5DF-8F12-06BED0F89C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972174"/>
            <a:ext cx="8578699" cy="504825"/>
          </a:xfrm>
        </p:spPr>
        <p:txBody>
          <a:bodyPr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148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411C4-56DF-3F73-D7C5-D296F1D1B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what can your child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FA84F-F77E-DEB2-ED17-746CE0983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Ensure Immediate Safety</a:t>
            </a:r>
          </a:p>
          <a:p>
            <a:r>
              <a:rPr lang="en-GB" b="1" dirty="0"/>
              <a:t>Report the Incident</a:t>
            </a:r>
          </a:p>
          <a:p>
            <a:r>
              <a:rPr lang="en-GB" b="1" dirty="0"/>
              <a:t>Document the Incident</a:t>
            </a:r>
          </a:p>
          <a:p>
            <a:r>
              <a:rPr lang="en-GB" b="1" dirty="0"/>
              <a:t>Seek Adult and Peer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Understand School Policies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Participate in the Resolution Process</a:t>
            </a:r>
          </a:p>
          <a:p>
            <a:r>
              <a:rPr lang="en-GB" b="1" dirty="0"/>
              <a:t>Promote Positive Change</a:t>
            </a:r>
          </a:p>
          <a:p>
            <a:r>
              <a:rPr lang="en-GB" b="1" dirty="0"/>
              <a:t>Take Care of Themself</a:t>
            </a:r>
          </a:p>
          <a:p>
            <a:r>
              <a:rPr lang="en-GB" b="1" dirty="0"/>
              <a:t>Educate Themself and Others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899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E0750-E337-56BB-B9CC-0F7AF310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What can Archer do?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953D9F-6736-1201-1A85-40B38A133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29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E0750-E337-56BB-B9CC-0F7AF310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What can Archer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9D041-1E5A-84B4-1674-4FE1F7FDE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Establish Clear Policies and Procedures</a:t>
            </a:r>
          </a:p>
          <a:p>
            <a:r>
              <a:rPr lang="en-GB" b="1" dirty="0"/>
              <a:t>Foster Open Communication</a:t>
            </a:r>
          </a:p>
          <a:p>
            <a:r>
              <a:rPr lang="en-GB" b="1" dirty="0"/>
              <a:t>Respond Promptly and Effectively</a:t>
            </a:r>
          </a:p>
          <a:p>
            <a:r>
              <a:rPr lang="en-GB" b="1" dirty="0"/>
              <a:t>Collaborate with Parents/Carers and Students</a:t>
            </a:r>
          </a:p>
          <a:p>
            <a:r>
              <a:rPr lang="en-GB" b="1" dirty="0"/>
              <a:t> Support the Affected Students</a:t>
            </a:r>
          </a:p>
          <a:p>
            <a:r>
              <a:rPr lang="en-GB" b="1" dirty="0"/>
              <a:t>Educate and Train</a:t>
            </a:r>
          </a:p>
          <a:p>
            <a:r>
              <a:rPr lang="en-GB" b="1" dirty="0"/>
              <a:t>Promote an Inclusive Environment</a:t>
            </a:r>
          </a:p>
          <a:p>
            <a:r>
              <a:rPr lang="en-GB" b="1" dirty="0"/>
              <a:t>Monitor and Evaluate</a:t>
            </a:r>
          </a:p>
          <a:p>
            <a:r>
              <a:rPr lang="en-GB" b="1" dirty="0"/>
              <a:t>Build a Supportive Community</a:t>
            </a:r>
          </a:p>
        </p:txBody>
      </p:sp>
    </p:spTree>
    <p:extLst>
      <p:ext uri="{BB962C8B-B14F-4D97-AF65-F5344CB8AC3E}">
        <p14:creationId xmlns:p14="http://schemas.microsoft.com/office/powerpoint/2010/main" val="246865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E0750-E337-56BB-B9CC-0F7AF310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What can Archer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9D041-1E5A-84B4-1674-4FE1F7FDE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Establish Clear Policies and Procedures</a:t>
            </a:r>
          </a:p>
          <a:p>
            <a:r>
              <a:rPr lang="en-GB" b="1" dirty="0"/>
              <a:t>Foster Open Communication</a:t>
            </a:r>
          </a:p>
          <a:p>
            <a:r>
              <a:rPr lang="en-GB" b="1" dirty="0"/>
              <a:t>Respond Promptly and Effectively</a:t>
            </a:r>
          </a:p>
          <a:p>
            <a:r>
              <a:rPr lang="en-GB" b="1" dirty="0"/>
              <a:t>Collaborate with Parents/Carers and Students</a:t>
            </a:r>
          </a:p>
          <a:p>
            <a:r>
              <a:rPr lang="en-GB" b="1" dirty="0"/>
              <a:t> Support the Affected Students</a:t>
            </a:r>
          </a:p>
          <a:p>
            <a:r>
              <a:rPr lang="en-GB" b="1" dirty="0"/>
              <a:t>Educate and Train</a:t>
            </a:r>
          </a:p>
          <a:p>
            <a:r>
              <a:rPr lang="en-GB" b="1" dirty="0"/>
              <a:t>Promote an Inclusive Environment</a:t>
            </a:r>
          </a:p>
          <a:p>
            <a:r>
              <a:rPr lang="en-GB" b="1" dirty="0"/>
              <a:t>Monitor and Evaluate</a:t>
            </a:r>
          </a:p>
          <a:p>
            <a:r>
              <a:rPr lang="en-GB" b="1" dirty="0"/>
              <a:t>Build a Supportive Community</a:t>
            </a:r>
          </a:p>
        </p:txBody>
      </p:sp>
    </p:spTree>
    <p:extLst>
      <p:ext uri="{BB962C8B-B14F-4D97-AF65-F5344CB8AC3E}">
        <p14:creationId xmlns:p14="http://schemas.microsoft.com/office/powerpoint/2010/main" val="1704035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FA4E0-8766-5122-0A6F-B723B44A4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/>
                </a:solidFill>
              </a:rPr>
              <a:t>what can you do?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C0FDA4-FB29-23D1-89A5-4A21C7A0B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156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FA4E0-8766-5122-0A6F-B723B44A4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/>
                </a:solidFill>
              </a:rPr>
              <a:t>what can you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B5C83-8E21-E885-57BD-6E70E62EA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90115"/>
          </a:xfrm>
        </p:spPr>
        <p:txBody>
          <a:bodyPr numCol="2">
            <a:normAutofit/>
          </a:bodyPr>
          <a:lstStyle/>
          <a:p>
            <a:r>
              <a:rPr lang="en-GB" b="1" dirty="0"/>
              <a:t>Listen and Support</a:t>
            </a:r>
          </a:p>
          <a:p>
            <a:r>
              <a:rPr lang="en-GB" b="1" dirty="0"/>
              <a:t>Document the Incident</a:t>
            </a:r>
          </a:p>
          <a:p>
            <a:r>
              <a:rPr lang="en-GB" b="1" dirty="0"/>
              <a:t>Review School Policies</a:t>
            </a:r>
          </a:p>
          <a:p>
            <a:r>
              <a:rPr lang="en-GB" b="1" dirty="0"/>
              <a:t>Schedule a Meeting with School </a:t>
            </a:r>
          </a:p>
          <a:p>
            <a:r>
              <a:rPr lang="en-GB" b="1" dirty="0"/>
              <a:t>Collaborate on a Resolution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Immediate Interventions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Long-term Solutions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Monitoring</a:t>
            </a:r>
          </a:p>
          <a:p>
            <a:pPr marL="285750" indent="-285750"/>
            <a:r>
              <a:rPr lang="en-GB" b="1" dirty="0"/>
              <a:t>Advocate for Your Child</a:t>
            </a:r>
          </a:p>
          <a:p>
            <a:r>
              <a:rPr lang="en-GB" b="1" dirty="0"/>
              <a:t>Provide Emotional Support</a:t>
            </a:r>
          </a:p>
          <a:p>
            <a:r>
              <a:rPr lang="en-GB" b="1" dirty="0"/>
              <a:t>Educate and Empower</a:t>
            </a:r>
          </a:p>
          <a:p>
            <a:r>
              <a:rPr lang="en-GB" b="1" dirty="0"/>
              <a:t>Engage with the School Community</a:t>
            </a:r>
          </a:p>
          <a:p>
            <a:r>
              <a:rPr lang="en-GB" b="1" dirty="0"/>
              <a:t>Know Your Rights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018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lti-coloured dialogue boxes">
            <a:extLst>
              <a:ext uri="{FF2B5EF4-FFF2-40B4-BE49-F238E27FC236}">
                <a16:creationId xmlns:a16="http://schemas.microsoft.com/office/drawing/2014/main" id="{95A7130A-FA07-F124-FD15-BF393C551A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441" b="5978"/>
          <a:stretch/>
        </p:blipFill>
        <p:spPr>
          <a:xfrm>
            <a:off x="3" y="10"/>
            <a:ext cx="12191997" cy="685798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6924B03-77BD-EAE3-2854-43363FF8E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35031" y="2213145"/>
            <a:ext cx="6864098" cy="2425614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3000">
                <a:schemeClr val="accent2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60F200-5EB0-B223-2439-C96C67F0F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162550" y="0"/>
            <a:ext cx="7048678" cy="6858000"/>
          </a:xfrm>
          <a:prstGeom prst="rect">
            <a:avLst/>
          </a:prstGeom>
          <a:gradFill flip="none" rotWithShape="1">
            <a:gsLst>
              <a:gs pos="19000">
                <a:srgbClr val="000000">
                  <a:alpha val="59000"/>
                </a:srgbClr>
              </a:gs>
              <a:gs pos="100000">
                <a:srgbClr val="000000">
                  <a:alpha val="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40453C-744F-DB3A-47EC-15EACE1DC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286455" y="-60677"/>
            <a:ext cx="6864096" cy="698544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64000">
                <a:schemeClr val="accent2">
                  <a:alpha val="0"/>
                </a:schemeClr>
              </a:gs>
            </a:gsLst>
            <a:lin ang="7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EB5855-8EB7-1AE5-9030-5D0AA3C1A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695591" y="-647892"/>
            <a:ext cx="2839273" cy="12192001"/>
          </a:xfrm>
          <a:prstGeom prst="rect">
            <a:avLst/>
          </a:prstGeom>
          <a:gradFill>
            <a:gsLst>
              <a:gs pos="0">
                <a:schemeClr val="accent2"/>
              </a:gs>
              <a:gs pos="53000">
                <a:schemeClr val="accent5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26BBEB-DF87-13CA-1B93-1A0EE0B0B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0105" y="3425952"/>
            <a:ext cx="3712820" cy="28392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LET’S CHAT</a:t>
            </a:r>
          </a:p>
        </p:txBody>
      </p:sp>
    </p:spTree>
    <p:extLst>
      <p:ext uri="{BB962C8B-B14F-4D97-AF65-F5344CB8AC3E}">
        <p14:creationId xmlns:p14="http://schemas.microsoft.com/office/powerpoint/2010/main" val="373037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455E23-9914-B059-D6D9-7F2ACA0ED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PROTECTED CHARACTERISTICS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Protected characteristics">
            <a:hlinkClick r:id="" action="ppaction://media"/>
            <a:extLst>
              <a:ext uri="{FF2B5EF4-FFF2-40B4-BE49-F238E27FC236}">
                <a16:creationId xmlns:a16="http://schemas.microsoft.com/office/drawing/2014/main" id="{097896E1-43B3-98C1-3AEB-09DEC5570BC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5238" y="1315132"/>
            <a:ext cx="7608304" cy="4298691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8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E3B65-FF7F-6BC4-D3DC-7086BF2DB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what is discrimination?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360C1-393B-C2ED-C70C-186F0A424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u="sng" dirty="0">
                <a:solidFill>
                  <a:srgbClr val="007C85"/>
                </a:solidFill>
                <a:effectLst/>
                <a:latin typeface="Open Sans" panose="020B0606030504020204" pitchFamily="34" charset="0"/>
                <a:hlinkClick r:id="rId2" tooltip="Direct discrimination"/>
              </a:rPr>
              <a:t>direct discrimination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– less favourable treatment directly because of a protected characteristic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u="sng" dirty="0">
                <a:solidFill>
                  <a:srgbClr val="007C85"/>
                </a:solidFill>
                <a:effectLst/>
                <a:latin typeface="Open Sans" panose="020B0606030504020204" pitchFamily="34" charset="0"/>
                <a:hlinkClick r:id="rId3" tooltip="Indirect discrimination"/>
              </a:rPr>
              <a:t>indirect discrimination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– when everyone's treated the same but people with a protected characteristic are put at a disadvantage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u="sng" dirty="0">
                <a:solidFill>
                  <a:srgbClr val="007C85"/>
                </a:solidFill>
                <a:effectLst/>
                <a:latin typeface="Open Sans" panose="020B0606030504020204" pitchFamily="34" charset="0"/>
                <a:hlinkClick r:id="rId4" tooltip="Harassment"/>
              </a:rPr>
              <a:t>harassment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– unwanted or offensive behaviour related to a protected characteristic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u="sng" dirty="0">
                <a:solidFill>
                  <a:srgbClr val="007C85"/>
                </a:solidFill>
                <a:effectLst/>
                <a:latin typeface="Open Sans" panose="020B0606030504020204" pitchFamily="34" charset="0"/>
                <a:hlinkClick r:id="rId5" tooltip="Victimisation"/>
              </a:rPr>
              <a:t>victimisation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– negative treatment as a result of being involved with a discrimination or harassment complaint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74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C477F-717E-BEB2-D427-A8C0ADC4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what is harassment?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22427-F29D-2DCB-DBF5-2AAB52C4D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fontAlgn="base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 be harassment, the unwanted behaviour must have either: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violated the person's dignity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created an intimidating, hostile, degrading, humiliating or offensive environment for the person</a:t>
            </a:r>
          </a:p>
          <a:p>
            <a:pPr marL="0" indent="0" algn="l" fontAlgn="base">
              <a:buNone/>
            </a:pPr>
            <a:endParaRPr lang="en-GB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indent="0" algn="l" fontAlgn="base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It can be harassment if the behaviour: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has one of these effects even it was not intended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intended to have one of these effects even if it did not have that effect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100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40A7E-B644-F1AB-5597-F5C50B492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dirty="0">
                <a:solidFill>
                  <a:schemeClr val="accent5"/>
                </a:solidFill>
                <a:effectLst/>
                <a:latin typeface="Century Gothic Bold"/>
              </a:rPr>
              <a:t>What is ‘unwanted behaviour’?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84CEB-8D62-C0C2-7C96-C5EA4A0E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 serious one-off incident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repeated behaviour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spoken or written words, imagery, graffiti, gestures, mimicry, jokes, pranks, physical behaviour that affects the person</a:t>
            </a:r>
          </a:p>
          <a:p>
            <a:pPr marL="0" indent="0" algn="l" fontAlgn="base">
              <a:buNone/>
            </a:pPr>
            <a:b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person being harassed might feel: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disrespected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frightened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humiliated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insulted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intimidated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threatened</a:t>
            </a:r>
          </a:p>
          <a:p>
            <a:pPr marL="0" indent="0" algn="l" fontAlgn="base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It can still be against the law even if the person being harassed does not ask for it to stop.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3613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315EB-0F32-B809-D1F4-77BD503E8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Always obvious?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B450B-DFED-7BCD-0F8F-FE57F56E4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fontAlgn="base">
              <a:buNone/>
            </a:pPr>
            <a:r>
              <a:rPr lang="en-GB" dirty="0">
                <a:solidFill>
                  <a:srgbClr val="000000"/>
                </a:solidFill>
                <a:latin typeface="Open Sans" panose="020B0606030504020204" pitchFamily="34" charset="0"/>
              </a:rPr>
              <a:t>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ometimes discrimination is very obvious. For example:</a:t>
            </a:r>
            <a:b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endParaRPr lang="en-GB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making openly racist comments towards someone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telling someone they will not get a promotion because they're disabled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making fun of someone because they're gay</a:t>
            </a:r>
            <a:br>
              <a:rPr lang="en-GB" dirty="0"/>
            </a:b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DEB448-1E1A-E5D5-7300-1863A377D1BC}"/>
              </a:ext>
            </a:extLst>
          </p:cNvPr>
          <p:cNvSpPr txBox="1"/>
          <p:nvPr/>
        </p:nvSpPr>
        <p:spPr>
          <a:xfrm>
            <a:off x="7353300" y="5280848"/>
            <a:ext cx="48387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GB" sz="3200" dirty="0">
                <a:solidFill>
                  <a:srgbClr val="000000"/>
                </a:solidFill>
                <a:latin typeface="Open Sans" panose="020B0606030504020204" pitchFamily="34" charset="0"/>
              </a:rPr>
              <a:t>Can you think of another example?</a:t>
            </a:r>
            <a:endParaRPr lang="en-GB" sz="32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br>
              <a:rPr lang="en-GB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93038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7DF6D-B42F-4A6A-10CB-1A9A78C9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15A3D-CD02-E38B-7D08-0503DC576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being surprised when a disabled person talks about their partner, children or hobbies – this suggests thinking someone who's disabled is somehow not able to live a 'normal' life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asking "where are you really from?" when someone says they're British – this suggests thinking they're not really British and do not belong here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983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60795-9CD4-BD4A-EDBB-CE53B5D3F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 always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5BF2B-6308-7297-8A0D-6E8A129D2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u="sng" dirty="0">
                <a:solidFill>
                  <a:srgbClr val="007C85"/>
                </a:solidFill>
                <a:effectLst/>
                <a:latin typeface="Open Sans" panose="020B0606030504020204" pitchFamily="34" charset="0"/>
                <a:hlinkClick r:id="rId2" tooltip="Unconscious bias"/>
              </a:rPr>
              <a:t>unconscious bias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– when someone's thoughts or decisions are influenced by beliefs or assumptions that they might not be aware of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stereotyping people – having a fixed view of what someone's like or what they can do based on a protected characteristic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microaggressions – small comments, questions or behaviours that are inappropriate or can cause offence, sometimes without the person who's doing it realising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070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411C4-56DF-3F73-D7C5-D296F1D1B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what can your child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FA84F-F77E-DEB2-ED17-746CE0983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161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10398</TotalTime>
  <Words>567</Words>
  <Application>Microsoft Office PowerPoint</Application>
  <PresentationFormat>Widescreen</PresentationFormat>
  <Paragraphs>88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ANTI-HARASSMENT AT ARCHER</vt:lpstr>
      <vt:lpstr>PROTECTED CHARACTERISTICS</vt:lpstr>
      <vt:lpstr>what is discrimination?</vt:lpstr>
      <vt:lpstr>what is harassment?</vt:lpstr>
      <vt:lpstr>What is ‘unwanted behaviour’?</vt:lpstr>
      <vt:lpstr>Always obvious?</vt:lpstr>
      <vt:lpstr>PowerPoint Presentation</vt:lpstr>
      <vt:lpstr>Not always</vt:lpstr>
      <vt:lpstr>what can your child do?</vt:lpstr>
      <vt:lpstr>what can your child do?</vt:lpstr>
      <vt:lpstr>What can Archer do?</vt:lpstr>
      <vt:lpstr>What can Archer do?</vt:lpstr>
      <vt:lpstr>What can Archer do?</vt:lpstr>
      <vt:lpstr>what can you do?</vt:lpstr>
      <vt:lpstr>what can you do?</vt:lpstr>
      <vt:lpstr>LET’S CHAT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ANTI-HARASSMENT AT ARCHER</dc:title>
  <dc:creator>Dr Enya Doyle | Consultant</dc:creator>
  <cp:lastModifiedBy>Dr Enya Doyle | Consultant</cp:lastModifiedBy>
  <cp:revision>3</cp:revision>
  <dcterms:created xsi:type="dcterms:W3CDTF">2024-05-30T16:32:37Z</dcterms:created>
  <dcterms:modified xsi:type="dcterms:W3CDTF">2024-06-10T12:54:40Z</dcterms:modified>
</cp:coreProperties>
</file>